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955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318e63a4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318e63a4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318e63a47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318e63a47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b318e63a4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b318e63a4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318e63a4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318e63a4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FF0000"/>
                </a:solidFill>
              </a:rPr>
              <a:t>Note: different compared to documentation on cellpose website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b318e63a47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b318e63a47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b318e63a47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b318e63a47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b318e63a47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b318e63a47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b318e63a47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b318e63a47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Retrained with 127 ROIs (89 manual ROIs)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claims 100-200 manually segmented ROIs are sufficient to achieve near-maximal accuracy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b318e63a4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b318e63a47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318e63a4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318e63a4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318e63a4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318e63a4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318e63a4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318e63a4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318e63a47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318e63a47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b318e63a47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b318e63a47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b318e63a4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b318e63a4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318e63a47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318e63a47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iorxiv.org/content/10.1101/2020.02.02.931238v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biorxiv.org/content/10.1101/2022.04.01.486764v1" TargetMode="External"/><Relationship Id="rId4" Type="http://schemas.openxmlformats.org/officeDocument/2006/relationships/hyperlink" Target="https://cellpose.readthedocs.io/en/latest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ellpose.readthedocs.io/en/latest/outputs.html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379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Labeling Panel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10857"/>
          <a:stretch/>
        </p:blipFill>
        <p:spPr>
          <a:xfrm>
            <a:off x="1136688" y="2834125"/>
            <a:ext cx="6870624" cy="167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Cellpose Architecture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47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“generalist algorithm for cellular segmentation”</a:t>
            </a:r>
            <a:endParaRPr sz="15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Neural network based on general U-net architecture with some modifications</a:t>
            </a:r>
            <a:endParaRPr sz="1500"/>
          </a:p>
          <a:p>
            <a:pPr marL="8001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Replace feature concatenation with direct summation during upsampling pass to reduce number of parameters</a:t>
            </a:r>
            <a:endParaRPr sz="1500"/>
          </a:p>
          <a:p>
            <a:pPr marL="8001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Replaced standard U-net building blocks with residual blocks </a:t>
            </a:r>
            <a:endParaRPr sz="1500"/>
          </a:p>
          <a:p>
            <a:pPr marL="800100" lvl="1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Doubled depth of network</a:t>
            </a:r>
            <a:endParaRPr sz="1500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7800" y="592601"/>
            <a:ext cx="4114475" cy="39582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5090113" y="4667725"/>
            <a:ext cx="3599400" cy="2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Model architecture from original paper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0" y="4623925"/>
            <a:ext cx="5312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Cellpose: a generalist algorithm for cellular segmentation | bioRxiv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Cellpose 2.0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35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Differing styles of annotation in various datasets - expanded from 1 model to 9 models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Introduces human-in-the-loop in order to retrain models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375" y="2221600"/>
            <a:ext cx="4944600" cy="2297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3"/>
          <p:cNvSpPr txBox="1"/>
          <p:nvPr/>
        </p:nvSpPr>
        <p:spPr>
          <a:xfrm>
            <a:off x="311700" y="4447050"/>
            <a:ext cx="6906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Documentation: </a:t>
            </a:r>
            <a:r>
              <a:rPr lang="en" sz="12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cellpose — cellpose 2.2.2-17-gbe14e5f documentation</a:t>
            </a:r>
            <a:endParaRPr sz="1200">
              <a:solidFill>
                <a:schemeClr val="dk2"/>
              </a:solid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</a:pPr>
            <a:r>
              <a:rPr lang="en" sz="1200">
                <a:solidFill>
                  <a:schemeClr val="dk2"/>
                </a:solidFill>
              </a:rPr>
              <a:t>Paper: </a:t>
            </a:r>
            <a:r>
              <a:rPr lang="en" sz="12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Cellpose 2.0: how to train your own model | bioRxiv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Cellpose Outputs</a:t>
            </a:r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Outputs a _seg.npy file which is a dictionary containing: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[‘outlines’, ‘colors’, ‘masks’, ‘chan_choose’, ‘filename’, ‘flows’, ‘ismanual’, ‘manual_changes’, ‘model_path’, ‘flow_threshold’, ‘cellprob_threshold’]</a:t>
            </a:r>
            <a:endParaRPr>
              <a:solidFill>
                <a:schemeClr val="dk1"/>
              </a:solidFill>
            </a:endParaRPr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75" y="3349393"/>
            <a:ext cx="3089025" cy="14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1600" y="3580724"/>
            <a:ext cx="3089025" cy="134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9650" y="2140624"/>
            <a:ext cx="2964693" cy="14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72" name="Google Shape;172;p24"/>
          <p:cNvSpPr txBox="1"/>
          <p:nvPr/>
        </p:nvSpPr>
        <p:spPr>
          <a:xfrm>
            <a:off x="0" y="4789500"/>
            <a:ext cx="6854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6"/>
              </a:rPr>
              <a:t>Outputs — cellpose 2.2.2-17-gbe14e5f documentation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DAPI/Nuclei Staining Results</a:t>
            </a:r>
            <a:endParaRPr/>
          </a:p>
        </p:txBody>
      </p:sp>
      <p:sp>
        <p:nvSpPr>
          <p:cNvPr id="178" name="Google Shape;17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l="1483" t="2594" r="917" b="954"/>
          <a:stretch/>
        </p:blipFill>
        <p:spPr>
          <a:xfrm>
            <a:off x="4768725" y="1237949"/>
            <a:ext cx="3531750" cy="288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5"/>
          <p:cNvPicPr preferRelativeResize="0"/>
          <p:nvPr/>
        </p:nvPicPr>
        <p:blipFill rotWithShape="1">
          <a:blip r:embed="rId4">
            <a:alphaModFix/>
          </a:blip>
          <a:srcRect l="814" t="1166" r="1050"/>
          <a:stretch/>
        </p:blipFill>
        <p:spPr>
          <a:xfrm>
            <a:off x="993225" y="1237950"/>
            <a:ext cx="3276225" cy="298525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5"/>
          <p:cNvSpPr txBox="1"/>
          <p:nvPr/>
        </p:nvSpPr>
        <p:spPr>
          <a:xfrm>
            <a:off x="311700" y="4703625"/>
            <a:ext cx="8471700" cy="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Default settings for flow_threshold and cellprob_threshold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DAPI Results</a:t>
            </a:r>
            <a:endParaRPr/>
          </a:p>
        </p:txBody>
      </p:sp>
      <p:sp>
        <p:nvSpPr>
          <p:cNvPr id="188" name="Google Shape;188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635600" cy="39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=  nuclei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just red channel to segment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 diameter = 29.5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Flow_threshold = 0.4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Cellprob_threshold = 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Accuracy = 0.802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Precision = 1.0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Recall = 0.802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F1 Score = 0.890</a:t>
            </a:r>
            <a:endParaRPr/>
          </a:p>
        </p:txBody>
      </p:sp>
      <p:sp>
        <p:nvSpPr>
          <p:cNvPr id="189" name="Google Shape;189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200" y="1939450"/>
            <a:ext cx="2423525" cy="30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4">
            <a:alphaModFix/>
          </a:blip>
          <a:srcRect l="1383" r="2573"/>
          <a:stretch/>
        </p:blipFill>
        <p:spPr>
          <a:xfrm>
            <a:off x="5948750" y="199200"/>
            <a:ext cx="2963550" cy="250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Epcam Results</a:t>
            </a:r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64400" cy="3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= Cyto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just green channel to segment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 diameter = 37.8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Flow_threshold = 0.4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Cellprob_threshold = 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Accuracy = 0.661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Precision = 0.929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Recall = 0.696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F1 Score = 0.796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98" name="Google Shape;19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5475" y="502425"/>
            <a:ext cx="4163100" cy="177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725" y="2417320"/>
            <a:ext cx="3298595" cy="2559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EpCAM Retraining Results</a:t>
            </a: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45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= EpCAM_cyto (user-made)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just green channel to segment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 diameter = 34.14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Flow_threshold = 0.4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Cellprob_threshold = 0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Accuracy = 0.797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Precision = 0.921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Recall = 0.855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F1 Score = 0.887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08" name="Google Shape;2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6387" y="2286175"/>
            <a:ext cx="3221976" cy="249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4600" y="327400"/>
            <a:ext cx="4105550" cy="17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1: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942" y="1283350"/>
            <a:ext cx="2378208" cy="21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157338" y="3505625"/>
            <a:ext cx="3119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Novus Chromogranin A AF 488 (NBP2- 47850AF488) - 1:500 dilution </a:t>
            </a:r>
            <a:endParaRPr sz="11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Multiplex Run 12_12_23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200" y="445025"/>
            <a:ext cx="2405350" cy="216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6679247" y="1017725"/>
            <a:ext cx="23067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Abcam Sodium Potassium ATPase AF 555 (AB274883) - 1:250 dilution</a:t>
            </a:r>
            <a:endParaRPr sz="12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Multiplex Run 12_12_23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0200" y="2802400"/>
            <a:ext cx="2405350" cy="213880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6694047" y="3098725"/>
            <a:ext cx="2405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Abcam pEGFR AF 647 (AB205828) - 1:100 dilution</a:t>
            </a:r>
            <a:endParaRPr sz="12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Multiplex Run 12_12_23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2:</a:t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11688" y="4510800"/>
            <a:ext cx="3119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Novus </a:t>
            </a:r>
            <a:r>
              <a:rPr lang="en" sz="1100"/>
              <a:t>SGLT </a:t>
            </a:r>
            <a:r>
              <a:rPr lang="en" sz="1100">
                <a:solidFill>
                  <a:srgbClr val="000000"/>
                </a:solidFill>
              </a:rPr>
              <a:t>AF 488 (</a:t>
            </a:r>
            <a:r>
              <a:rPr lang="en" sz="1100">
                <a:solidFill>
                  <a:schemeClr val="dk1"/>
                </a:solidFill>
              </a:rPr>
              <a:t>NBP2-27569</a:t>
            </a:r>
            <a:r>
              <a:rPr lang="en" sz="1100">
                <a:solidFill>
                  <a:srgbClr val="000000"/>
                </a:solidFill>
              </a:rPr>
              <a:t>) - 1:50 dilution</a:t>
            </a:r>
            <a:endParaRPr sz="11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Andor BC43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825300" y="1017725"/>
            <a:ext cx="21606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eBioscience Pan CytoKeratin AF 555 (41-9003-82) - 1:100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Multiplex Run 12_12_23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694047" y="3098725"/>
            <a:ext cx="2405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BioLegend FOXP3 AF 647 (320113) - 1:20 dilution</a:t>
            </a: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Andor BC43 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8190" y="398700"/>
            <a:ext cx="2943663" cy="18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01" y="2571750"/>
            <a:ext cx="1699424" cy="18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0275" y="961200"/>
            <a:ext cx="2014149" cy="187752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854525" y="1239888"/>
            <a:ext cx="1117500" cy="1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Primary &amp; Secondary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2016775" y="3317725"/>
            <a:ext cx="826800" cy="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488 conjugation</a:t>
            </a:r>
            <a:endParaRPr sz="900">
              <a:solidFill>
                <a:schemeClr val="dk1"/>
              </a:solidFill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8425" y="2444048"/>
            <a:ext cx="1820025" cy="2587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3: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57338" y="3505625"/>
            <a:ext cx="3119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Abcam Smooth Muscle Actin AF 488 (AB202295) - 1:250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Multiplex Run 12_12_23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6679247" y="1017725"/>
            <a:ext cx="23067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CST CD45 AF 555 (19581S) - 1:50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Leica Thunder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6694047" y="3098725"/>
            <a:ext cx="2405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Abcam CD14 AF 647 (ab302829) - 1:20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Multiplex Run 12_12_23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700" y="1321151"/>
            <a:ext cx="2306700" cy="2103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200" y="2722157"/>
            <a:ext cx="2405350" cy="220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4575" y="296400"/>
            <a:ext cx="2142781" cy="22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4:</a:t>
            </a: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157338" y="3505625"/>
            <a:ext cx="3119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R&amp;D Systems CD4 AF 488 - 1:50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Multiplex Run 12_12_23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6679247" y="1017725"/>
            <a:ext cx="23067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CST CD68 AF 555 (</a:t>
            </a:r>
            <a:r>
              <a:rPr lang="en" sz="1000">
                <a:solidFill>
                  <a:schemeClr val="dk1"/>
                </a:solidFill>
              </a:rPr>
              <a:t>23308S</a:t>
            </a:r>
            <a:r>
              <a:rPr lang="en" sz="1100">
                <a:solidFill>
                  <a:schemeClr val="dk1"/>
                </a:solidFill>
              </a:rPr>
              <a:t>) - 1:50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Andor BC43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6694047" y="3098725"/>
            <a:ext cx="2405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Abcam MUC2 AF 647 - 1:1000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Multiplex Run 12_12_23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25" y="1313900"/>
            <a:ext cx="2586638" cy="210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723" y="2793850"/>
            <a:ext cx="2586650" cy="21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374" y="277750"/>
            <a:ext cx="1611339" cy="238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5:</a:t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157338" y="3505625"/>
            <a:ext cx="3119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Novus Lactase AF 488 - 1:250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Multiplex Run 12_12_23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6679247" y="1017725"/>
            <a:ext cx="23067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CD3d AF 555 () - 1:50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Leica Thunder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6694047" y="3098725"/>
            <a:ext cx="2405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SCB gamma actin AF 647 - 1:100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Multiplex Run 12_12_23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726" y="325275"/>
            <a:ext cx="1474452" cy="235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4388" y="2806300"/>
            <a:ext cx="2841126" cy="203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70125"/>
            <a:ext cx="3040353" cy="21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6:</a:t>
            </a: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157338" y="3505625"/>
            <a:ext cx="3119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SCB CD10 AF 488 (sc-46656 AF488) - 1:50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Multiplex Run 12_12_23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6679247" y="1017725"/>
            <a:ext cx="23067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CST PDGF Beta Receptor AF 555 (79304BC) - 1:100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Leica Thunder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6694047" y="3098725"/>
            <a:ext cx="2405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Abcam CD31 AF647 (</a:t>
            </a:r>
            <a:r>
              <a:rPr lang="en" sz="1100">
                <a:solidFill>
                  <a:srgbClr val="1E1E1E"/>
                </a:solidFill>
              </a:rPr>
              <a:t>ab218582)</a:t>
            </a:r>
            <a:r>
              <a:rPr lang="en" sz="1100">
                <a:solidFill>
                  <a:schemeClr val="dk1"/>
                </a:solidFill>
              </a:rPr>
              <a:t> - 1:20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Multiplex Run 12_12_23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38" y="1295950"/>
            <a:ext cx="2668233" cy="21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028" y="2681400"/>
            <a:ext cx="2668224" cy="215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65208" y="159400"/>
            <a:ext cx="2359851" cy="235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Round 7:</a:t>
            </a:r>
            <a:endParaRPr/>
          </a:p>
        </p:txBody>
      </p:sp>
      <p:sp>
        <p:nvSpPr>
          <p:cNvPr id="130" name="Google Shape;130;p20"/>
          <p:cNvSpPr txBox="1"/>
          <p:nvPr/>
        </p:nvSpPr>
        <p:spPr>
          <a:xfrm>
            <a:off x="157338" y="3505625"/>
            <a:ext cx="3119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SCB PCNA AF 488 (sc-56 AF488) - 1:20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Multiplex Run 12_12_23</a:t>
            </a:r>
            <a:r>
              <a:rPr lang="en" sz="1100">
                <a:solidFill>
                  <a:srgbClr val="000000"/>
                </a:solidFill>
              </a:rPr>
              <a:t> </a:t>
            </a:r>
            <a:endParaRPr sz="11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595959"/>
              </a:solidFill>
            </a:endParaRPr>
          </a:p>
        </p:txBody>
      </p:sp>
      <p:sp>
        <p:nvSpPr>
          <p:cNvPr id="131" name="Google Shape;131;p20"/>
          <p:cNvSpPr txBox="1"/>
          <p:nvPr/>
        </p:nvSpPr>
        <p:spPr>
          <a:xfrm>
            <a:off x="6679247" y="1017725"/>
            <a:ext cx="23067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Abcam EpCAM AF 555 (ab275122) - 1:100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Multiplex Run 12_12_23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32" name="Google Shape;132;p20"/>
          <p:cNvSpPr txBox="1"/>
          <p:nvPr/>
        </p:nvSpPr>
        <p:spPr>
          <a:xfrm>
            <a:off x="6694047" y="3098725"/>
            <a:ext cx="2405400" cy="2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Novus Lysozyme AF 647 (NB100-63062AF647) - 1:100 dilution</a:t>
            </a:r>
            <a:endParaRPr sz="11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Multiplex Run 12_12_23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595959"/>
              </a:solidFill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488" y="1236725"/>
            <a:ext cx="2231122" cy="213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588" y="301016"/>
            <a:ext cx="2231099" cy="212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2200" y="2635900"/>
            <a:ext cx="2225867" cy="21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Cellpose Overview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637</Words>
  <Application>Microsoft Office PowerPoint</Application>
  <PresentationFormat>On-screen Show (16:9)</PresentationFormat>
  <Paragraphs>116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Current Labeling Panel</vt:lpstr>
      <vt:lpstr>Round 1:</vt:lpstr>
      <vt:lpstr>Round 2:</vt:lpstr>
      <vt:lpstr>Round 3:</vt:lpstr>
      <vt:lpstr>Round 4:</vt:lpstr>
      <vt:lpstr>Round 5:</vt:lpstr>
      <vt:lpstr>Round 6:</vt:lpstr>
      <vt:lpstr>Round 7:</vt:lpstr>
      <vt:lpstr>Cellpose Overview</vt:lpstr>
      <vt:lpstr>Cellpose Architecture </vt:lpstr>
      <vt:lpstr>Cellpose 2.0</vt:lpstr>
      <vt:lpstr>Cellpose Outputs</vt:lpstr>
      <vt:lpstr>DAPI/Nuclei Staining Results</vt:lpstr>
      <vt:lpstr>DAPI Results</vt:lpstr>
      <vt:lpstr>Epcam Results</vt:lpstr>
      <vt:lpstr>EpCAM Retraining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Labeling Panel</dc:title>
  <cp:lastModifiedBy>Plone, Abigail</cp:lastModifiedBy>
  <cp:revision>1</cp:revision>
  <dcterms:modified xsi:type="dcterms:W3CDTF">2024-01-25T14:18:52Z</dcterms:modified>
</cp:coreProperties>
</file>